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667" r:id="rId2"/>
    <p:sldId id="804" r:id="rId3"/>
    <p:sldId id="1111" r:id="rId4"/>
    <p:sldId id="1176" r:id="rId5"/>
    <p:sldId id="842" r:id="rId6"/>
    <p:sldId id="1018" r:id="rId7"/>
    <p:sldId id="1051" r:id="rId8"/>
    <p:sldId id="1073" r:id="rId9"/>
    <p:sldId id="1177" r:id="rId10"/>
    <p:sldId id="1171" r:id="rId11"/>
    <p:sldId id="1178" r:id="rId12"/>
    <p:sldId id="1180" r:id="rId13"/>
    <p:sldId id="1179" r:id="rId14"/>
    <p:sldId id="1182" r:id="rId15"/>
    <p:sldId id="1183" r:id="rId16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3F66"/>
    <a:srgbClr val="B03B61"/>
    <a:srgbClr val="B34066"/>
    <a:srgbClr val="FFD19A"/>
    <a:srgbClr val="FFFFFF"/>
    <a:srgbClr val="93BAE4"/>
    <a:srgbClr val="C5E0B4"/>
    <a:srgbClr val="9CC2E5"/>
    <a:srgbClr val="D0CECE"/>
    <a:srgbClr val="2CBD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71913" autoAdjust="0"/>
  </p:normalViewPr>
  <p:slideViewPr>
    <p:cSldViewPr snapToGrid="0">
      <p:cViewPr varScale="1">
        <p:scale>
          <a:sx n="88" d="100"/>
          <a:sy n="88" d="100"/>
        </p:scale>
        <p:origin x="213" y="5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2724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2025/6/6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F5B67A-61DA-4409-B33C-8942F0D56522}" type="datetimeFigureOut">
              <a:rPr lang="zh-CN" altLang="en-US" smtClean="0"/>
              <a:t>2025/6/6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38971-7B68-4B20-ABC8-807C010FCE2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814DC-990F-7773-D257-5DE6F5C96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41AB980-1613-AF31-98AF-925F9F446C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5341D4E-A34A-2AEA-8719-72ECCBD3F4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6B2E95A-14FD-7359-96DE-575F0019C1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94739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1138B5-A2B4-22EB-424D-5D40DA8B7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0CA3AC1-C2C5-676B-FC63-F2F87501AF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C8DB8E4-6385-F179-8B66-FF021162A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D2FF39-60C1-CBD8-1AFA-48374D61B5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9220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0A401-C809-4906-D5FD-9B31DBF2D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89628FF-C4FD-1A81-113C-4360B57951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06D8789-0D21-0D41-1B1A-6FA597CEE1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CDF5A7-3D8E-4D12-B47B-299A6B4743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46049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715A7-5FE0-8BB3-4B7E-B0D5EB7C4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194DE5A-4F74-8CBA-D404-8E4DF8E420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999EC58-C7DD-2E8D-F9B1-30DC0C6765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3B7930-5824-CD34-A175-8FF774C34D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41615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2A68AA-BA0B-1E4B-40A7-06B946388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BF9DC86-217F-27E0-9909-B64D0F4A9C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BC59700-36E2-EA4C-630A-633CD9C4CF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B6A2D6-EB08-303B-01A9-84836A8A6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3467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EEAD17-DA47-77AC-FD0A-2532F9659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25A7282-9EFC-EC5C-EC1D-F0C5092A1B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0988ED1-CD66-CEEB-A917-CF77A6D0C9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898ADC-BEE7-CF8F-EDFC-DB3003061A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3791853-5CA6-4AFD-ABAE-01C47BF7F68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8840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272238"/>
              </a:clrFrom>
              <a:clrTo>
                <a:srgbClr val="272238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9501" b="86833"/>
          <a:stretch>
            <a:fillRect/>
          </a:stretch>
        </p:blipFill>
        <p:spPr>
          <a:xfrm flipH="1">
            <a:off x="0" y="1"/>
            <a:ext cx="12192000" cy="296817"/>
          </a:xfrm>
          <a:prstGeom prst="rect">
            <a:avLst/>
          </a:prstGeom>
        </p:spPr>
      </p:pic>
      <p:sp>
        <p:nvSpPr>
          <p:cNvPr id="21" name="矩形 20"/>
          <p:cNvSpPr/>
          <p:nvPr userDrawn="1"/>
        </p:nvSpPr>
        <p:spPr>
          <a:xfrm>
            <a:off x="0" y="1"/>
            <a:ext cx="12192000" cy="296817"/>
          </a:xfrm>
          <a:prstGeom prst="rect">
            <a:avLst/>
          </a:prstGeom>
          <a:solidFill>
            <a:srgbClr val="A10B3D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9489096" y="-10958"/>
            <a:ext cx="33642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SHENZHEN  UNIVERSITY</a:t>
            </a:r>
          </a:p>
        </p:txBody>
      </p:sp>
      <p:sp>
        <p:nvSpPr>
          <p:cNvPr id="14" name="灯片编号占位符 13"/>
          <p:cNvSpPr>
            <a:spLocks noGrp="1"/>
          </p:cNvSpPr>
          <p:nvPr>
            <p:ph type="sldNum" sz="quarter" idx="12"/>
          </p:nvPr>
        </p:nvSpPr>
        <p:spPr>
          <a:xfrm>
            <a:off x="9740899" y="6413496"/>
            <a:ext cx="1841500" cy="365125"/>
          </a:xfrm>
        </p:spPr>
        <p:txBody>
          <a:bodyPr/>
          <a:lstStyle>
            <a:lvl1pPr>
              <a:defRPr sz="1600" b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</a:defRPr>
            </a:lvl1pPr>
          </a:lstStyle>
          <a:p>
            <a:pPr defTabSz="914400"/>
            <a:fld id="{71E3DDA8-6273-43B5-9B72-76C2E627503F}" type="slidenum">
              <a:rPr lang="zh-CN" alt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0769600" y="6438384"/>
            <a:ext cx="838200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6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dugi" panose="020B0502040204020203" pitchFamily="34" charset="0"/>
                <a:ea typeface="Gadugi" panose="020B0502040204020203" pitchFamily="34" charset="0"/>
                <a:cs typeface="+mn-cs"/>
              </a:rPr>
              <a:t>Page</a:t>
            </a:r>
            <a:endParaRPr kumimoji="0" lang="zh-CN" altLang="en-US" sz="146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dugi" panose="020B0502040204020203" pitchFamily="34" charset="0"/>
              <a:ea typeface="等线" panose="02010600030101010101" charset="-122"/>
              <a:cs typeface="+mn-cs"/>
            </a:endParaRPr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330201" y="542081"/>
            <a:ext cx="468684" cy="297281"/>
            <a:chOff x="2664786" y="2195678"/>
            <a:chExt cx="442627" cy="296784"/>
          </a:xfrm>
        </p:grpSpPr>
        <p:sp>
          <p:nvSpPr>
            <p:cNvPr id="22" name="剪去对角的矩形 21"/>
            <p:cNvSpPr/>
            <p:nvPr userDrawn="1"/>
          </p:nvSpPr>
          <p:spPr>
            <a:xfrm>
              <a:off x="2664786" y="2195678"/>
              <a:ext cx="296139" cy="222961"/>
            </a:xfrm>
            <a:prstGeom prst="snip2DiagRect">
              <a:avLst>
                <a:gd name="adj1" fmla="val 0"/>
                <a:gd name="adj2" fmla="val 35729"/>
              </a:avLst>
            </a:prstGeom>
            <a:solidFill>
              <a:srgbClr val="A10B3D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剪去对角的矩形 22"/>
            <p:cNvSpPr/>
            <p:nvPr userDrawn="1"/>
          </p:nvSpPr>
          <p:spPr>
            <a:xfrm>
              <a:off x="2811274" y="2269501"/>
              <a:ext cx="296139" cy="222961"/>
            </a:xfrm>
            <a:prstGeom prst="snip2DiagRect">
              <a:avLst>
                <a:gd name="adj1" fmla="val 0"/>
                <a:gd name="adj2" fmla="val 35729"/>
              </a:avLst>
            </a:prstGeom>
            <a:solidFill>
              <a:srgbClr val="A10B3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29" name="TextBox 28"/>
          <p:cNvSpPr txBox="1"/>
          <p:nvPr userDrawn="1"/>
        </p:nvSpPr>
        <p:spPr>
          <a:xfrm>
            <a:off x="486985" y="6371878"/>
            <a:ext cx="4585599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SZU CSSE IOT RS L6603 Island Wong </a:t>
            </a:r>
            <a:endParaRPr kumimoji="0" lang="zh-CN" altLang="en-US" sz="186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3DDA8-6273-43B5-9B72-76C2E627503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5734" y="310609"/>
            <a:ext cx="2437741" cy="872015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pPr defTabSz="914400"/>
            <a:fld id="{71E3DDA8-6273-43B5-9B72-76C2E627503F}" type="slidenum">
              <a:rPr lang="zh-CN" altLang="en-US">
                <a:solidFill>
                  <a:prstClr val="black">
                    <a:tint val="7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1</a:t>
            </a:fld>
            <a:endParaRPr lang="zh-CN" altLang="en-US" dirty="0">
              <a:solidFill>
                <a:prstClr val="black">
                  <a:tint val="7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5354320"/>
            <a:ext cx="12192000" cy="1503680"/>
          </a:xfrm>
          <a:prstGeom prst="rect">
            <a:avLst/>
          </a:prstGeom>
          <a:solidFill>
            <a:srgbClr val="8C0A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65">
              <a:solidFill>
                <a:prstClr val="white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2AE4B82-8796-E73F-FCCE-C0D4A24CE502}"/>
              </a:ext>
            </a:extLst>
          </p:cNvPr>
          <p:cNvSpPr txBox="1"/>
          <p:nvPr/>
        </p:nvSpPr>
        <p:spPr>
          <a:xfrm>
            <a:off x="4148992" y="1790699"/>
            <a:ext cx="38940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zh-CN" sz="4800" b="1" kern="0" dirty="0">
                <a:effectLst/>
                <a:latin typeface="Verdana" panose="020B0604030504040204" pitchFamily="34" charset="0"/>
                <a:ea typeface="宋体" panose="02010600030101010101" pitchFamily="2" charset="-122"/>
              </a:rPr>
              <a:t>四</a:t>
            </a:r>
            <a:r>
              <a:rPr lang="zh-CN" altLang="zh-CN" sz="4800" b="1" kern="0" dirty="0">
                <a:effectLst/>
                <a:latin typeface="Times New Roman" panose="02020603050405020304" pitchFamily="18" charset="0"/>
                <a:ea typeface="Verdana" panose="020B0604030504040204" pitchFamily="34" charset="0"/>
              </a:rPr>
              <a:t> </a:t>
            </a:r>
            <a:r>
              <a:rPr lang="zh-CN" altLang="zh-CN" sz="4800" b="1" kern="0" dirty="0">
                <a:effectLst/>
                <a:latin typeface="Verdana" panose="020B0604030504040204" pitchFamily="34" charset="0"/>
                <a:ea typeface="宋体" panose="02010600030101010101" pitchFamily="2" charset="-122"/>
              </a:rPr>
              <a:t>节</a:t>
            </a:r>
            <a:r>
              <a:rPr lang="zh-CN" altLang="zh-CN" sz="4800" b="1" kern="0" dirty="0">
                <a:effectLst/>
                <a:latin typeface="Times New Roman" panose="02020603050405020304" pitchFamily="18" charset="0"/>
                <a:ea typeface="Verdana" panose="020B0604030504040204" pitchFamily="34" charset="0"/>
              </a:rPr>
              <a:t> </a:t>
            </a:r>
            <a:r>
              <a:rPr lang="zh-CN" altLang="zh-CN" sz="4800" b="1" kern="0" dirty="0">
                <a:effectLst/>
                <a:latin typeface="Verdana" panose="020B0604030504040204" pitchFamily="34" charset="0"/>
                <a:ea typeface="宋体" panose="02010600030101010101" pitchFamily="2" charset="-122"/>
              </a:rPr>
              <a:t>驱</a:t>
            </a:r>
            <a:r>
              <a:rPr lang="zh-CN" altLang="zh-CN" sz="4800" b="1" kern="0" dirty="0">
                <a:effectLst/>
                <a:latin typeface="Times New Roman" panose="02020603050405020304" pitchFamily="18" charset="0"/>
                <a:ea typeface="Verdana" panose="020B0604030504040204" pitchFamily="34" charset="0"/>
              </a:rPr>
              <a:t> </a:t>
            </a:r>
            <a:r>
              <a:rPr lang="zh-CN" altLang="zh-CN" sz="4800" b="1" kern="0" dirty="0">
                <a:effectLst/>
                <a:latin typeface="Verdana" panose="020B0604030504040204" pitchFamily="34" charset="0"/>
                <a:ea typeface="宋体" panose="02010600030101010101" pitchFamily="2" charset="-122"/>
              </a:rPr>
              <a:t>魔</a:t>
            </a:r>
            <a:r>
              <a:rPr lang="zh-CN" altLang="zh-CN" sz="4800" b="1" kern="0" dirty="0">
                <a:effectLst/>
                <a:latin typeface="Times New Roman" panose="02020603050405020304" pitchFamily="18" charset="0"/>
                <a:ea typeface="Verdana" panose="020B0604030504040204" pitchFamily="34" charset="0"/>
              </a:rPr>
              <a:t> </a:t>
            </a:r>
            <a:r>
              <a:rPr lang="zh-CN" altLang="zh-CN" sz="4800" b="1" kern="0" dirty="0">
                <a:effectLst/>
                <a:latin typeface="Verdana" panose="020B0604030504040204" pitchFamily="34" charset="0"/>
                <a:ea typeface="宋体" panose="02010600030101010101" pitchFamily="2" charset="-122"/>
              </a:rPr>
              <a:t>录</a:t>
            </a:r>
            <a:endParaRPr lang="zh-CN" altLang="zh-CN" sz="4800" b="1" kern="0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1E570B2-45B9-1278-5468-D451045AEC73}"/>
              </a:ext>
            </a:extLst>
          </p:cNvPr>
          <p:cNvSpPr txBox="1"/>
          <p:nvPr/>
        </p:nvSpPr>
        <p:spPr>
          <a:xfrm>
            <a:off x="5395325" y="4153991"/>
            <a:ext cx="14013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 </a:t>
            </a:r>
            <a:r>
              <a:rPr lang="zh-CN" altLang="en-US" dirty="0"/>
              <a:t>第十三小组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/>
              <a:t>2025/5/14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30200" y="961328"/>
            <a:ext cx="3708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71E3DDA8-6273-43B5-9B72-76C2E627503F}" type="slidenum">
              <a:rPr lang="zh-CN" alt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10</a:t>
            </a:fld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" name="TextBox 5"/>
          <p:cNvSpPr txBox="1"/>
          <p:nvPr/>
        </p:nvSpPr>
        <p:spPr>
          <a:xfrm>
            <a:off x="946151" y="482600"/>
            <a:ext cx="3580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战斗逻辑</a:t>
            </a:r>
            <a:endParaRPr lang="en-US" altLang="zh-CN" sz="28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E89800F-6726-2C39-AEAF-3DE1F6AF55B3}"/>
              </a:ext>
            </a:extLst>
          </p:cNvPr>
          <p:cNvSpPr txBox="1"/>
          <p:nvPr/>
        </p:nvSpPr>
        <p:spPr>
          <a:xfrm>
            <a:off x="147739" y="1188225"/>
            <a:ext cx="116959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None/>
            </a:pPr>
            <a:r>
              <a:rPr lang="zh-CN" altLang="en-US" b="1" dirty="0"/>
              <a:t>角色属性</a:t>
            </a:r>
            <a:endParaRPr lang="en-US" altLang="zh-CN" b="1" dirty="0"/>
          </a:p>
          <a:p>
            <a:pPr algn="just">
              <a:buNone/>
            </a:pPr>
            <a:r>
              <a:rPr lang="zh-CN" altLang="en-US" dirty="0"/>
              <a:t>血量</a:t>
            </a:r>
            <a:r>
              <a:rPr lang="en-US" altLang="zh-CN" dirty="0"/>
              <a:t> (HP) </a:t>
            </a:r>
            <a:r>
              <a:rPr lang="zh-CN" altLang="en-US" dirty="0"/>
              <a:t>：代表角色的生存能力，以红色条显示，当</a:t>
            </a:r>
            <a:r>
              <a:rPr lang="en-US" altLang="zh-CN" dirty="0"/>
              <a:t>HP</a:t>
            </a:r>
            <a:r>
              <a:rPr lang="zh-CN" altLang="en-US" dirty="0"/>
              <a:t>归零时角色死亡。可通过拾取血瓶补给。攻击力</a:t>
            </a:r>
            <a:r>
              <a:rPr lang="en-US" altLang="zh-CN" dirty="0"/>
              <a:t>(ATK) </a:t>
            </a:r>
            <a:r>
              <a:rPr lang="zh-CN" altLang="en-US" dirty="0"/>
              <a:t>：角色每次攻击造成的基准伤害值，物理</a:t>
            </a:r>
            <a:r>
              <a:rPr lang="en-US" altLang="zh-CN" dirty="0"/>
              <a:t>/</a:t>
            </a:r>
            <a:r>
              <a:rPr lang="zh-CN" altLang="en-US" dirty="0"/>
              <a:t>魔法输出的核心属性，决定普攻、技能的直接伤害。</a:t>
            </a:r>
            <a:endParaRPr lang="en-US" altLang="zh-CN" dirty="0"/>
          </a:p>
          <a:p>
            <a:pPr algn="just">
              <a:buNone/>
            </a:pPr>
            <a:r>
              <a:rPr lang="zh-CN" altLang="en-US" dirty="0"/>
              <a:t>防御力</a:t>
            </a:r>
            <a:r>
              <a:rPr lang="en-US" altLang="zh-CN" dirty="0"/>
              <a:t>(DEF) </a:t>
            </a:r>
            <a:r>
              <a:rPr lang="zh-CN" altLang="en-US" dirty="0"/>
              <a:t>：角色抵抗伤害的能力，降低受到的物理或魔法伤害。</a:t>
            </a:r>
            <a:endParaRPr lang="en-US" altLang="zh-CN" dirty="0"/>
          </a:p>
          <a:p>
            <a:pPr algn="just">
              <a:buNone/>
            </a:pPr>
            <a:r>
              <a:rPr lang="zh-CN" altLang="en-US" dirty="0"/>
              <a:t>攻速</a:t>
            </a:r>
            <a:r>
              <a:rPr lang="en-US" altLang="zh-CN" dirty="0"/>
              <a:t>(ATKSPD) </a:t>
            </a:r>
            <a:r>
              <a:rPr lang="zh-CN" altLang="en-US" dirty="0"/>
              <a:t>：角色的攻击频率。</a:t>
            </a:r>
            <a:endParaRPr lang="en-US" altLang="zh-CN" dirty="0"/>
          </a:p>
          <a:p>
            <a:pPr algn="just">
              <a:buNone/>
            </a:pPr>
            <a:r>
              <a:rPr lang="zh-CN" altLang="en-US" dirty="0"/>
              <a:t>暴击率</a:t>
            </a:r>
            <a:r>
              <a:rPr lang="en-US" altLang="zh-CN" dirty="0"/>
              <a:t>(CRIT Rate) </a:t>
            </a:r>
            <a:r>
              <a:rPr lang="zh-CN" altLang="en-US" dirty="0"/>
              <a:t>：触发额外伤害（暴击）的概率。</a:t>
            </a:r>
            <a:endParaRPr lang="en-US" altLang="zh-CN" dirty="0"/>
          </a:p>
          <a:p>
            <a:pPr algn="just">
              <a:buNone/>
            </a:pPr>
            <a:r>
              <a:rPr lang="zh-CN" altLang="en-US" dirty="0"/>
              <a:t>暴击伤害</a:t>
            </a:r>
            <a:r>
              <a:rPr lang="en-US" altLang="zh-CN" dirty="0"/>
              <a:t>(CRIT Value)</a:t>
            </a:r>
            <a:r>
              <a:rPr lang="zh-CN" altLang="en-US" dirty="0"/>
              <a:t>：暴击时造成的伤害。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566E6-A264-98D2-5815-F20643AEC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51DAC55A-92B0-D06B-FEED-F0588666709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1E3DDA8-6273-43B5-9B72-76C2E627503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5698D06-4982-EFFF-A36C-947F60DAFFD6}"/>
              </a:ext>
            </a:extLst>
          </p:cNvPr>
          <p:cNvSpPr/>
          <p:nvPr/>
        </p:nvSpPr>
        <p:spPr>
          <a:xfrm>
            <a:off x="0" y="5354320"/>
            <a:ext cx="12192000" cy="1503680"/>
          </a:xfrm>
          <a:prstGeom prst="rect">
            <a:avLst/>
          </a:prstGeom>
          <a:solidFill>
            <a:srgbClr val="8C0A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7664BA8-2B03-7808-798B-55EF75E1E568}"/>
              </a:ext>
            </a:extLst>
          </p:cNvPr>
          <p:cNvSpPr txBox="1"/>
          <p:nvPr/>
        </p:nvSpPr>
        <p:spPr>
          <a:xfrm>
            <a:off x="3331321" y="2446407"/>
            <a:ext cx="55293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UI/UX &amp; </a:t>
            </a:r>
            <a:r>
              <a:rPr lang="zh-CN" altLang="en-US" sz="4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美术风格</a:t>
            </a:r>
            <a:r>
              <a:rPr lang="en-US" altLang="zh-CN" sz="4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endParaRPr lang="zh-CN" altLang="en-US" sz="4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2418809"/>
      </p:ext>
    </p:extLst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A9F3B-B8C8-3702-E2AE-784F8E200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ABDDBFE-8527-3C09-F853-B86CB59DA538}"/>
              </a:ext>
            </a:extLst>
          </p:cNvPr>
          <p:cNvCxnSpPr/>
          <p:nvPr/>
        </p:nvCxnSpPr>
        <p:spPr>
          <a:xfrm>
            <a:off x="330200" y="961328"/>
            <a:ext cx="3708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7A2FD0-3CA6-BA99-A57A-A96C4A36B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71E3DDA8-6273-43B5-9B72-76C2E627503F}" type="slidenum">
              <a:rPr lang="zh-CN" alt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12</a:t>
            </a:fld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C7E2062C-E3B7-68D0-756A-679DE8C285E6}"/>
              </a:ext>
            </a:extLst>
          </p:cNvPr>
          <p:cNvSpPr txBox="1"/>
          <p:nvPr/>
        </p:nvSpPr>
        <p:spPr>
          <a:xfrm>
            <a:off x="946151" y="482600"/>
            <a:ext cx="3580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UI/UX &amp; </a:t>
            </a:r>
            <a:r>
              <a:rPr lang="zh-CN" altLang="en-US" sz="2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美术风格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0700277-7ECA-6374-4446-F1FC6465C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1164789"/>
            <a:ext cx="10025743" cy="54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520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3E6AB-6A88-1F8E-6A53-F204D7945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2B8B1C3-56BB-3D7A-8D3D-34918FE75C8B}"/>
              </a:ext>
            </a:extLst>
          </p:cNvPr>
          <p:cNvCxnSpPr/>
          <p:nvPr/>
        </p:nvCxnSpPr>
        <p:spPr>
          <a:xfrm>
            <a:off x="330200" y="961328"/>
            <a:ext cx="3708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2BED5F1-EB1B-8BE8-8259-8251EF365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71E3DDA8-6273-43B5-9B72-76C2E627503F}" type="slidenum">
              <a:rPr lang="zh-CN" alt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13</a:t>
            </a:fld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42CFAC2D-0D24-946F-A198-94B0F9EBA14A}"/>
              </a:ext>
            </a:extLst>
          </p:cNvPr>
          <p:cNvSpPr txBox="1"/>
          <p:nvPr/>
        </p:nvSpPr>
        <p:spPr>
          <a:xfrm>
            <a:off x="946151" y="482600"/>
            <a:ext cx="3580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UI/UX &amp; </a:t>
            </a:r>
            <a:r>
              <a:rPr lang="zh-CN" altLang="en-US" sz="2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美术风格 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0E29ADC-2EB2-BA30-4275-03AFF8281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1154281"/>
            <a:ext cx="9382840" cy="554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1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DD4BEA-0ADD-224A-BE0E-50D5E2BDA7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CD4CA24F-C706-F752-CBB0-A3CB53A45D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1E3DDA8-6273-43B5-9B72-76C2E627503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DB8F657-48E7-69DC-E73D-0F77A3B3E504}"/>
              </a:ext>
            </a:extLst>
          </p:cNvPr>
          <p:cNvSpPr/>
          <p:nvPr/>
        </p:nvSpPr>
        <p:spPr>
          <a:xfrm>
            <a:off x="0" y="5354320"/>
            <a:ext cx="12192000" cy="1503680"/>
          </a:xfrm>
          <a:prstGeom prst="rect">
            <a:avLst/>
          </a:prstGeom>
          <a:solidFill>
            <a:srgbClr val="8C0A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05A854E-9A8D-9DEC-2CED-541C6E736478}"/>
              </a:ext>
            </a:extLst>
          </p:cNvPr>
          <p:cNvSpPr txBox="1"/>
          <p:nvPr/>
        </p:nvSpPr>
        <p:spPr>
          <a:xfrm>
            <a:off x="3331321" y="2446407"/>
            <a:ext cx="55293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制作流程</a:t>
            </a:r>
          </a:p>
        </p:txBody>
      </p:sp>
    </p:spTree>
    <p:extLst>
      <p:ext uri="{BB962C8B-B14F-4D97-AF65-F5344CB8AC3E}">
        <p14:creationId xmlns:p14="http://schemas.microsoft.com/office/powerpoint/2010/main" val="517857614"/>
      </p:ext>
    </p:extLst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A665B-8484-A3BA-AEEB-16F6D6291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5518BFAA-F24B-FD61-6F62-27B925D33BAF}"/>
              </a:ext>
            </a:extLst>
          </p:cNvPr>
          <p:cNvCxnSpPr/>
          <p:nvPr/>
        </p:nvCxnSpPr>
        <p:spPr>
          <a:xfrm>
            <a:off x="330200" y="961328"/>
            <a:ext cx="3708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B1560B-F3B1-1621-A530-822A9CCE7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71E3DDA8-6273-43B5-9B72-76C2E627503F}" type="slidenum">
              <a:rPr lang="zh-CN" alt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15</a:t>
            </a:fld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3191DA66-D5AE-1EE4-65C4-E080D6173159}"/>
              </a:ext>
            </a:extLst>
          </p:cNvPr>
          <p:cNvSpPr txBox="1"/>
          <p:nvPr/>
        </p:nvSpPr>
        <p:spPr>
          <a:xfrm>
            <a:off x="946151" y="482600"/>
            <a:ext cx="3580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制作流程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12F46C9-D7D9-CEDB-FD20-F01031E06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2549"/>
            <a:ext cx="12192000" cy="473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7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11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1E3DDA8-6273-43B5-9B72-76C2E627503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5354320"/>
            <a:ext cx="12192000" cy="1503680"/>
          </a:xfrm>
          <a:prstGeom prst="rect">
            <a:avLst/>
          </a:prstGeom>
          <a:solidFill>
            <a:srgbClr val="8C0A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31321" y="2446407"/>
            <a:ext cx="552935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简介</a:t>
            </a:r>
            <a:endParaRPr lang="en-US" altLang="zh-CN" sz="4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667874" y="6416671"/>
            <a:ext cx="1841500" cy="365125"/>
          </a:xfrm>
        </p:spPr>
        <p:txBody>
          <a:bodyPr/>
          <a:lstStyle/>
          <a:p>
            <a:pPr defTabSz="914400"/>
            <a:fld id="{71E3DDA8-6273-43B5-9B72-76C2E627503F}" type="slidenum">
              <a:rPr lang="zh-CN" alt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3</a:t>
            </a:fld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B39FFB9-86FF-C70B-39C0-6336E87F780A}"/>
              </a:ext>
            </a:extLst>
          </p:cNvPr>
          <p:cNvSpPr txBox="1"/>
          <p:nvPr/>
        </p:nvSpPr>
        <p:spPr>
          <a:xfrm>
            <a:off x="351251" y="1279072"/>
            <a:ext cx="1184074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ea typeface="等线" panose="02010600030101010101" pitchFamily="2" charset="-122"/>
                <a:cs typeface="Times New Roman" panose="02020603050405020304" pitchFamily="18" charset="0"/>
              </a:rPr>
              <a:t>游戏名称：四节驱魔录（四节对应主线四个篇章，驱魔对应驱赶妖魔鬼怪的战斗主题）</a:t>
            </a:r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ea typeface="等线" panose="02010600030101010101" pitchFamily="2" charset="-122"/>
                <a:cs typeface="Times New Roman" panose="02020603050405020304" pitchFamily="18" charset="0"/>
              </a:rPr>
              <a:t>游戏类型：动作、冒险、</a:t>
            </a:r>
            <a:r>
              <a:rPr lang="en-US" altLang="zh-CN" dirty="0">
                <a:ea typeface="等线" panose="02010600030101010101" pitchFamily="2" charset="-122"/>
                <a:cs typeface="Times New Roman" panose="02020603050405020304" pitchFamily="18" charset="0"/>
              </a:rPr>
              <a:t>RPG</a:t>
            </a:r>
          </a:p>
          <a:p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ea typeface="等线" panose="02010600030101010101" pitchFamily="2" charset="-122"/>
                <a:cs typeface="Times New Roman" panose="02020603050405020304" pitchFamily="18" charset="0"/>
              </a:rPr>
              <a:t>选题动机：由</a:t>
            </a:r>
            <a:r>
              <a:rPr lang="en-US" altLang="zh-CN" dirty="0">
                <a:ea typeface="等线" panose="02010600030101010101" pitchFamily="2" charset="-122"/>
                <a:cs typeface="Times New Roman" panose="02020603050405020304" pitchFamily="18" charset="0"/>
              </a:rPr>
              <a:t>4399</a:t>
            </a:r>
            <a:r>
              <a:rPr lang="zh-CN" altLang="en-US" dirty="0">
                <a:ea typeface="等线" panose="02010600030101010101" pitchFamily="2" charset="-122"/>
                <a:cs typeface="Times New Roman" panose="02020603050405020304" pitchFamily="18" charset="0"/>
              </a:rPr>
              <a:t>小游戏里面的造梦西游系列获得的灵感，想做一款打怪的游戏。</a:t>
            </a:r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ea typeface="等线" panose="02010600030101010101" pitchFamily="2" charset="-122"/>
                <a:cs typeface="Times New Roman" panose="02020603050405020304" pitchFamily="18" charset="0"/>
              </a:rPr>
              <a:t>开发引擎：</a:t>
            </a:r>
            <a:r>
              <a:rPr lang="en-US" altLang="zh-CN" dirty="0">
                <a:ea typeface="等线" panose="02010600030101010101" pitchFamily="2" charset="-122"/>
                <a:cs typeface="Times New Roman" panose="02020603050405020304" pitchFamily="18" charset="0"/>
              </a:rPr>
              <a:t>Unity</a:t>
            </a:r>
          </a:p>
          <a:p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ea typeface="等线" panose="02010600030101010101" pitchFamily="2" charset="-122"/>
                <a:cs typeface="Times New Roman" panose="02020603050405020304" pitchFamily="18" charset="0"/>
              </a:rPr>
              <a:t>特色：轻量级、战斗、闯关</a:t>
            </a:r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F5234195-818B-2CF8-B59E-F121DE55F073}"/>
              </a:ext>
            </a:extLst>
          </p:cNvPr>
          <p:cNvSpPr txBox="1"/>
          <p:nvPr/>
        </p:nvSpPr>
        <p:spPr>
          <a:xfrm>
            <a:off x="946150" y="482600"/>
            <a:ext cx="568452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2600" b="1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简介</a:t>
            </a:r>
            <a:endParaRPr lang="en-US" altLang="zh-CN" sz="2600" b="1" dirty="0">
              <a:solidFill>
                <a:prstClr val="black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31D3BAE-6B14-AE9A-151D-1165D253BCA6}"/>
              </a:ext>
            </a:extLst>
          </p:cNvPr>
          <p:cNvCxnSpPr/>
          <p:nvPr/>
        </p:nvCxnSpPr>
        <p:spPr>
          <a:xfrm>
            <a:off x="330200" y="961328"/>
            <a:ext cx="3708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11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1E3DDA8-6273-43B5-9B72-76C2E627503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5354320"/>
            <a:ext cx="12192000" cy="1503680"/>
          </a:xfrm>
          <a:prstGeom prst="rect">
            <a:avLst/>
          </a:prstGeom>
          <a:solidFill>
            <a:srgbClr val="8C0A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31321" y="2446407"/>
            <a:ext cx="552935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zh-CN" altLang="en-US" sz="4000" b="1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背景故事 </a:t>
            </a:r>
            <a:r>
              <a:rPr lang="en-US" altLang="zh-CN" sz="4000" b="1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&amp; </a:t>
            </a:r>
            <a:r>
              <a:rPr lang="zh-CN" altLang="en-US" sz="4000" b="1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世界观</a:t>
            </a:r>
            <a:endParaRPr lang="en-US" altLang="zh-CN" sz="4000" b="1" dirty="0">
              <a:solidFill>
                <a:prstClr val="black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30200" y="961328"/>
            <a:ext cx="3708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71E3DDA8-6273-43B5-9B72-76C2E627503F}" type="slidenum">
              <a:rPr lang="zh-CN" alt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5</a:t>
            </a:fld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" name="TextBox 5"/>
          <p:cNvSpPr txBox="1"/>
          <p:nvPr/>
        </p:nvSpPr>
        <p:spPr>
          <a:xfrm>
            <a:off x="946150" y="482600"/>
            <a:ext cx="568452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2600" b="1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背景故事 </a:t>
            </a:r>
            <a:r>
              <a:rPr lang="en-US" altLang="zh-CN" sz="2600" b="1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&amp; </a:t>
            </a:r>
            <a:r>
              <a:rPr lang="zh-CN" altLang="en-US" sz="2600" b="1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世界观</a:t>
            </a:r>
            <a:endParaRPr lang="en-US" altLang="zh-CN" sz="2600" b="1" dirty="0">
              <a:solidFill>
                <a:prstClr val="black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DBBD104-B042-8136-C1E7-B43C81A699BA}"/>
              </a:ext>
            </a:extLst>
          </p:cNvPr>
          <p:cNvSpPr txBox="1"/>
          <p:nvPr/>
        </p:nvSpPr>
        <p:spPr>
          <a:xfrm>
            <a:off x="432894" y="1273629"/>
            <a:ext cx="114543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在远古时代，天地之间的五行与节令相生相克，每逢节日，天地灵气汇聚，人间的祥瑞与欢庆也会吸引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邪煞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窥伺，化作怪物侵扰生灵。为守护人间与年节安宁，各地都会挑选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节守者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Guardian of Festivals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），肩负驱邪、收复节日灵器的重任。</a:t>
            </a:r>
            <a:endParaRPr lang="en-US" altLang="zh-CN" sz="18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ea typeface="等线" panose="02010600030101010101" pitchFamily="2" charset="-122"/>
                <a:cs typeface="Times New Roman" panose="02020603050405020304" pitchFamily="18" charset="0"/>
              </a:rPr>
              <a:t>主角：玩家自身</a:t>
            </a:r>
            <a:endParaRPr lang="en-US" altLang="zh-CN" sz="18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/>
              <a:t>身份：边陲小镇“灵源村”少年，家族世代供奉节令神祇，却因一次意外觉醒体内「节令灵印」，被选为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节守者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” 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性格：正直勇敢、富有同理心，对传统文化有浓厚兴趣，也有一丝调皮好奇。</a:t>
            </a:r>
          </a:p>
          <a:p>
            <a:endParaRPr lang="en-US" altLang="zh-CN" dirty="0"/>
          </a:p>
          <a:p>
            <a:r>
              <a:rPr lang="zh-CN" altLang="en-US" dirty="0"/>
              <a:t>主反派</a:t>
            </a:r>
            <a:r>
              <a:rPr lang="en-US" altLang="zh-CN" dirty="0"/>
              <a:t>——“</a:t>
            </a:r>
            <a:r>
              <a:rPr lang="zh-CN" altLang="en-US" dirty="0"/>
              <a:t>祭邪”</a:t>
            </a:r>
          </a:p>
          <a:p>
            <a:r>
              <a:rPr lang="zh-CN" altLang="en-US" dirty="0"/>
              <a:t>本是掌管人间祭祀礼仪的古神，因人类渐忘传统、儒礼败落，心生怨念，化身“祭邪”，借节日灵气凝聚邪念，操控怪物扰乱节令。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小怪</a:t>
            </a:r>
          </a:p>
          <a:p>
            <a:r>
              <a:rPr lang="zh-CN" altLang="en-US" dirty="0"/>
              <a:t>“年兽爪牙” “游魂小魅” “</a:t>
            </a:r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迷瘴子</a:t>
            </a:r>
            <a:r>
              <a:rPr lang="zh-CN" altLang="en-US" dirty="0"/>
              <a:t>” “月华残影”等，皆为“祭邪”借邪念急造，其本性混沌，掉落提升实力的道具。</a:t>
            </a:r>
          </a:p>
          <a:p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11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1E3DDA8-6273-43B5-9B72-76C2E627503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5354320"/>
            <a:ext cx="12192000" cy="1503680"/>
          </a:xfrm>
          <a:prstGeom prst="rect">
            <a:avLst/>
          </a:prstGeom>
          <a:solidFill>
            <a:srgbClr val="8C0A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43710" y="2345055"/>
            <a:ext cx="87941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主线剧情</a:t>
            </a:r>
            <a:endParaRPr lang="en-US" altLang="zh-CN" sz="4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30200" y="961328"/>
            <a:ext cx="3708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71E3DDA8-6273-43B5-9B72-76C2E627503F}" type="slidenum">
              <a:rPr lang="zh-CN" alt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7</a:t>
            </a:fld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" name="TextBox 5"/>
          <p:cNvSpPr txBox="1"/>
          <p:nvPr/>
        </p:nvSpPr>
        <p:spPr>
          <a:xfrm>
            <a:off x="735965" y="469900"/>
            <a:ext cx="6917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主线剧情</a:t>
            </a:r>
            <a:endParaRPr lang="en-US" altLang="zh-CN" sz="28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6051CA5-F6AC-746B-5AA1-A6996A923141}"/>
              </a:ext>
            </a:extLst>
          </p:cNvPr>
          <p:cNvSpPr txBox="1"/>
          <p:nvPr/>
        </p:nvSpPr>
        <p:spPr>
          <a:xfrm>
            <a:off x="115082" y="1041268"/>
            <a:ext cx="1169592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None/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春节篇：驱逐年兽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引子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灵源村祭坛古火骤熄，檐角桃符无风自裂。墨辰踏夜巡至市集，腰间灵印与朱灯共鸣，红光流转间窥见兽影掠空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——“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年关将至，灾厄重临”。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目标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在焰灯古墟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击败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年兽爪牙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收集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红包，获得增益，提示自身实力。</a:t>
            </a: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Boss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：年兽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赤眉大牙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攻击猛烈而迅速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buNone/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清明篇：净化游魂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引子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寒食雨落，纸灰化蝶萦绕荒冢。观星道人遥指北斗：“夜行鬼王借阴兵开道，需以百盏心灯重燃轮回之路。”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目标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：在迷雾墓园中击败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游魂小魅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幽</a:t>
            </a:r>
            <a:r>
              <a:rPr lang="zh-CN" altLang="zh-CN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魂小魅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收集青团</a:t>
            </a:r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获得增益，提示自身实力。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Boss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：夜行鬼王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高空飞掠，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难以对其造成伤害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buSzPts val="1000"/>
              <a:tabLst>
                <a:tab pos="457200" algn="l"/>
              </a:tabLst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端午篇：封印瘴气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引子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龙舟鼓歇，江面忽现玄色逆鳞。老艄公塞来半截艾鞭：“蛟毒已蚀堤坝，唯有寻得屈子祠下雄黄剑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…”</a:t>
            </a: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目标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zh-CN" altLang="en-US" dirty="0"/>
              <a:t>离魂泽畔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击败“迷瘴子”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获取粽子，提升自身</a:t>
            </a:r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实力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Boss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：毒瘴之王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位于池中高台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，阶段性浮出攻击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中秋篇：月下决战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引子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血月当空，桂树凋零。破碎的月晷上浮现谶语：“玉兔蚀，蟾宫堕，太阴星君已成魔。”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目标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在霜桂影壑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清剿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“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月华灵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获取月饼，提升自身实力</a:t>
            </a:r>
            <a:r>
              <a:rPr lang="zh-CN" altLang="zh-CN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Boss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：月华幻影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昼弱夜强两相态，需借月光石吸月华减弱其夜相，再以桂花扇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对其造成控制，乘机给予它致命一击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11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1E3DDA8-6273-43B5-9B72-76C2E627503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5354320"/>
            <a:ext cx="12192000" cy="1503680"/>
          </a:xfrm>
          <a:prstGeom prst="rect">
            <a:avLst/>
          </a:prstGeom>
          <a:solidFill>
            <a:srgbClr val="8C0A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31321" y="2446407"/>
            <a:ext cx="552935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战斗逻辑</a:t>
            </a:r>
            <a:endParaRPr lang="en-US" altLang="zh-CN" sz="4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2E0988-A998-851F-D448-71B0E0FF7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C81D6B67-5416-CBB3-8C2C-B2B3E194FA70}"/>
              </a:ext>
            </a:extLst>
          </p:cNvPr>
          <p:cNvCxnSpPr/>
          <p:nvPr/>
        </p:nvCxnSpPr>
        <p:spPr>
          <a:xfrm>
            <a:off x="330200" y="961328"/>
            <a:ext cx="3708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9FE67D8-8C8B-326F-E96F-F52070A25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71E3DDA8-6273-43B5-9B72-76C2E627503F}" type="slidenum">
              <a:rPr lang="zh-CN" alt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9</a:t>
            </a:fld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B2FBA142-0A25-66DC-C19B-48BEE892E40B}"/>
              </a:ext>
            </a:extLst>
          </p:cNvPr>
          <p:cNvSpPr txBox="1"/>
          <p:nvPr/>
        </p:nvSpPr>
        <p:spPr>
          <a:xfrm>
            <a:off x="946151" y="482600"/>
            <a:ext cx="3580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战斗逻辑</a:t>
            </a:r>
            <a:endParaRPr lang="en-US" altLang="zh-CN" sz="28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069756-E04D-82B1-8081-C5F16AF1D4BE}"/>
              </a:ext>
            </a:extLst>
          </p:cNvPr>
          <p:cNvSpPr txBox="1"/>
          <p:nvPr/>
        </p:nvSpPr>
        <p:spPr>
          <a:xfrm>
            <a:off x="147739" y="1188225"/>
            <a:ext cx="1169592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None/>
            </a:pPr>
            <a:r>
              <a:rPr lang="zh-CN" altLang="en-US" b="1" dirty="0"/>
              <a:t>角色状态</a:t>
            </a:r>
            <a:endParaRPr lang="en-US" altLang="zh-CN" b="1" dirty="0"/>
          </a:p>
          <a:p>
            <a:pPr algn="just">
              <a:buNone/>
            </a:pPr>
            <a:r>
              <a:rPr lang="en-US" altLang="zh-CN" dirty="0"/>
              <a:t>Idle</a:t>
            </a:r>
            <a:r>
              <a:rPr lang="zh-CN" altLang="en-US" dirty="0"/>
              <a:t>（待机）：未移动、未攻击时的默认状态。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Walk</a:t>
            </a:r>
            <a:r>
              <a:rPr lang="zh-CN" altLang="en-US" dirty="0"/>
              <a:t>（跑动）：按住 </a:t>
            </a:r>
            <a:r>
              <a:rPr lang="en-US" altLang="zh-CN" dirty="0"/>
              <a:t>A/D </a:t>
            </a:r>
            <a:r>
              <a:rPr lang="zh-CN" altLang="en-US" dirty="0"/>
              <a:t>键向左或向右移动时进入。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Attack</a:t>
            </a:r>
            <a:r>
              <a:rPr lang="zh-CN" altLang="en-US" dirty="0"/>
              <a:t>（攻击）：按下 </a:t>
            </a:r>
            <a:r>
              <a:rPr lang="en-US" altLang="zh-CN" dirty="0"/>
              <a:t>J </a:t>
            </a:r>
            <a:r>
              <a:rPr lang="zh-CN" altLang="en-US" dirty="0"/>
              <a:t>键触发攻击动作（根据武器类型切换具体攻击流程）。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Strike (</a:t>
            </a:r>
            <a:r>
              <a:rPr lang="zh-CN" altLang="en-US" dirty="0"/>
              <a:t>重击</a:t>
            </a:r>
            <a:r>
              <a:rPr lang="en-US" altLang="zh-CN" dirty="0"/>
              <a:t>) </a:t>
            </a:r>
            <a:r>
              <a:rPr lang="zh-CN" altLang="en-US" dirty="0"/>
              <a:t>：按下</a:t>
            </a:r>
            <a:r>
              <a:rPr lang="en-US" altLang="zh-CN" dirty="0"/>
              <a:t>K</a:t>
            </a:r>
            <a:r>
              <a:rPr lang="zh-CN" altLang="en-US" dirty="0"/>
              <a:t>键触发重击动作。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Hurt</a:t>
            </a:r>
            <a:r>
              <a:rPr lang="zh-CN" altLang="en-US" dirty="0"/>
              <a:t>（受击）：被怪物或 </a:t>
            </a:r>
            <a:r>
              <a:rPr lang="en-US" altLang="zh-CN" dirty="0"/>
              <a:t>Boss </a:t>
            </a:r>
            <a:r>
              <a:rPr lang="zh-CN" altLang="en-US" dirty="0"/>
              <a:t>攻击时，短暂进入僵直或击退状态。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Dead</a:t>
            </a:r>
            <a:r>
              <a:rPr lang="zh-CN" altLang="en-US" dirty="0"/>
              <a:t>（死亡）：</a:t>
            </a:r>
            <a:r>
              <a:rPr lang="en-US" altLang="zh-CN" dirty="0"/>
              <a:t>HP ≤ 0 </a:t>
            </a:r>
            <a:r>
              <a:rPr lang="zh-CN" altLang="en-US" dirty="0"/>
              <a:t>时进入，触发死亡动画和结算逻辑。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Jump (</a:t>
            </a:r>
            <a:r>
              <a:rPr lang="zh-CN" altLang="en-US" dirty="0"/>
              <a:t>跳跃</a:t>
            </a:r>
            <a:r>
              <a:rPr lang="en-US" altLang="zh-CN" dirty="0"/>
              <a:t>) </a:t>
            </a:r>
            <a:r>
              <a:rPr lang="zh-CN" altLang="en-US" dirty="0"/>
              <a:t>：按下</a:t>
            </a:r>
            <a:r>
              <a:rPr lang="en-US" altLang="zh-CN" dirty="0"/>
              <a:t>Space</a:t>
            </a:r>
            <a:r>
              <a:rPr lang="zh-CN" altLang="en-US" dirty="0"/>
              <a:t>键进行跳跃。</a:t>
            </a:r>
            <a:endParaRPr lang="en-US" altLang="zh-CN" dirty="0"/>
          </a:p>
          <a:p>
            <a:pPr algn="just">
              <a:buNone/>
            </a:pPr>
            <a:endParaRPr lang="en-US" altLang="zh-CN" dirty="0"/>
          </a:p>
          <a:p>
            <a:pPr algn="just">
              <a:buNone/>
            </a:pPr>
            <a:r>
              <a:rPr lang="zh-CN" altLang="en-US" b="1" dirty="0"/>
              <a:t>攻击方式</a:t>
            </a:r>
            <a:endParaRPr lang="en-US" altLang="zh-CN" b="1" dirty="0"/>
          </a:p>
          <a:p>
            <a:pPr algn="just">
              <a:buNone/>
            </a:pPr>
            <a:r>
              <a:rPr lang="en-US" altLang="zh-CN" dirty="0"/>
              <a:t>Sword</a:t>
            </a:r>
            <a:r>
              <a:rPr lang="zh-CN" altLang="en-US" dirty="0"/>
              <a:t>（剑）：近战武器，可以对怪物造成伤害。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Bow   </a:t>
            </a:r>
            <a:r>
              <a:rPr lang="zh-CN" altLang="en-US" dirty="0"/>
              <a:t>（弓）：远程武器，发射弓箭对怪物造成伤害。</a:t>
            </a:r>
            <a:endParaRPr lang="en-US" altLang="zh-CN" dirty="0"/>
          </a:p>
          <a:p>
            <a:pPr algn="just">
              <a:buNone/>
            </a:pPr>
            <a:endParaRPr lang="en-US" altLang="zh-CN" dirty="0"/>
          </a:p>
          <a:p>
            <a:pPr algn="just">
              <a:buNone/>
            </a:pPr>
            <a:r>
              <a:rPr lang="zh-CN" altLang="en-US" b="1" dirty="0"/>
              <a:t>输入映射</a:t>
            </a:r>
            <a:endParaRPr lang="en-US" altLang="zh-CN" b="1" dirty="0"/>
          </a:p>
          <a:p>
            <a:pPr algn="just">
              <a:buNone/>
            </a:pPr>
            <a:r>
              <a:rPr lang="en-US" altLang="zh-CN" dirty="0"/>
              <a:t>A / D</a:t>
            </a:r>
            <a:r>
              <a:rPr lang="zh-CN" altLang="en-US" dirty="0"/>
              <a:t>：左右移动，并翻转角色朝向。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J</a:t>
            </a:r>
            <a:r>
              <a:rPr lang="zh-CN" altLang="en-US" dirty="0"/>
              <a:t>：触发当前武器的攻击逻辑，进入 </a:t>
            </a:r>
            <a:r>
              <a:rPr lang="en-US" altLang="zh-CN" dirty="0"/>
              <a:t>Attack </a:t>
            </a:r>
            <a:r>
              <a:rPr lang="zh-CN" altLang="en-US" dirty="0"/>
              <a:t>状态并执行一次攻击后返回 </a:t>
            </a:r>
            <a:r>
              <a:rPr lang="en-US" altLang="zh-CN" dirty="0"/>
              <a:t>Idle </a:t>
            </a:r>
            <a:r>
              <a:rPr lang="zh-CN" altLang="en-US" dirty="0"/>
              <a:t>或 </a:t>
            </a:r>
            <a:r>
              <a:rPr lang="en-US" altLang="zh-CN" dirty="0"/>
              <a:t>Run</a:t>
            </a:r>
            <a:r>
              <a:rPr lang="zh-CN" altLang="en-US" dirty="0"/>
              <a:t>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K: </a:t>
            </a:r>
            <a:r>
              <a:rPr lang="zh-CN" altLang="en-US" dirty="0"/>
              <a:t>使用剑进行重击，发出剑气。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I</a:t>
            </a:r>
            <a:r>
              <a:rPr lang="zh-CN" altLang="en-US" dirty="0"/>
              <a:t>：使用弓箭进行攻击，发出箭矢。</a:t>
            </a:r>
            <a:endParaRPr lang="en-US" altLang="zh-CN" dirty="0"/>
          </a:p>
          <a:p>
            <a:pPr algn="just">
              <a:buNone/>
            </a:pPr>
            <a:r>
              <a:rPr lang="en-US" altLang="zh-CN" dirty="0"/>
              <a:t>Space</a:t>
            </a:r>
            <a:r>
              <a:rPr lang="zh-CN" altLang="en-US" dirty="0"/>
              <a:t>：跳跃，支持二段跳。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0359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0c2a1d39-2195-44ff-acb9-5c5d0d7783f7"/>
  <p:tag name="COMMONDATA" val="eyJoZGlkIjoiN2M4YTgxZDIyNTdjMjc1ZWU1ZmFiZDkxYmFlMjZiYjkifQ==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rgbClr val="A1D1EF"/>
          </a:solidFill>
        </a:ln>
      </a:spPr>
      <a:bodyPr rtlCol="0" anchor="ctr"/>
      <a:lstStyle>
        <a:defPPr algn="ctr">
          <a:defRPr lang="zh-CN" altLang="en-US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</TotalTime>
  <Words>1078</Words>
  <Application>Microsoft Office PowerPoint</Application>
  <PresentationFormat>宽屏</PresentationFormat>
  <Paragraphs>110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 Unicode MS</vt:lpstr>
      <vt:lpstr>等线</vt:lpstr>
      <vt:lpstr>等线 Light</vt:lpstr>
      <vt:lpstr>华文中宋</vt:lpstr>
      <vt:lpstr>Arial</vt:lpstr>
      <vt:lpstr>Calibri</vt:lpstr>
      <vt:lpstr>Gadugi</vt:lpstr>
      <vt:lpstr>Symbol</vt:lpstr>
      <vt:lpstr>Times New Roman</vt:lpstr>
      <vt:lpstr>Verdana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Wang Xu</Manager>
  <Company>FMC-IML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and ptimization of PointClip</dc:title>
  <dc:creator>Jin Huitong</dc:creator>
  <cp:keywords>Mphil</cp:keywords>
  <dc:description>绝密勿用</dc:description>
  <cp:lastModifiedBy>浩晟 林</cp:lastModifiedBy>
  <cp:revision>573</cp:revision>
  <dcterms:created xsi:type="dcterms:W3CDTF">2021-10-26T12:07:00Z</dcterms:created>
  <dcterms:modified xsi:type="dcterms:W3CDTF">2025-06-06T01:01:18Z</dcterms:modified>
  <cp:category>学术汇报</cp:category>
  <cp:version>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6DAE292804D74BE9BA59C7C5B25DAA0E</vt:lpwstr>
  </property>
  <property fmtid="{D5CDD505-2E9C-101B-9397-08002B2CF9AE}" pid="3" name="KSOProductBuildVer">
    <vt:lpwstr>2052-12.1.0.18608</vt:lpwstr>
  </property>
</Properties>
</file>

<file path=docProps/thumbnail.jpeg>
</file>